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8"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3637"/>
    <a:srgbClr val="28C7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p:restoredTop sz="74003"/>
  </p:normalViewPr>
  <p:slideViewPr>
    <p:cSldViewPr snapToGrid="0" snapToObjects="1">
      <p:cViewPr>
        <p:scale>
          <a:sx n="34" d="100"/>
          <a:sy n="34" d="100"/>
        </p:scale>
        <p:origin x="1072" y="-3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0D603E-B34D-D24D-A945-A13FA6B65B4E}" type="datetimeFigureOut">
              <a:rPr lang="en-US" smtClean="0"/>
              <a:t>8/9/21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CA2D19-0F9C-7E4F-8AD1-4C33BE350764}" type="slidenum">
              <a:rPr lang="en-US" smtClean="0"/>
              <a:t>‹#›</a:t>
            </a:fld>
            <a:endParaRPr lang="en-US"/>
          </a:p>
        </p:txBody>
      </p:sp>
    </p:spTree>
    <p:extLst>
      <p:ext uri="{BB962C8B-B14F-4D97-AF65-F5344CB8AC3E}">
        <p14:creationId xmlns:p14="http://schemas.microsoft.com/office/powerpoint/2010/main" val="7703393"/>
      </p:ext>
    </p:extLst>
  </p:cSld>
  <p:clrMap bg1="lt1" tx1="dk1" bg2="lt2" tx2="dk2" accent1="accent1" accent2="accent2" accent3="accent3" accent4="accent4" accent5="accent5" accent6="accent6" hlink="hlink" folHlink="folHlink"/>
  <p:notesStyle>
    <a:lvl1pPr marL="0" algn="l" defTabSz="3686627" rtl="0" eaLnBrk="1" latinLnBrk="0" hangingPunct="1">
      <a:defRPr sz="4838" kern="1200">
        <a:solidFill>
          <a:schemeClr val="tx1"/>
        </a:solidFill>
        <a:latin typeface="+mn-lt"/>
        <a:ea typeface="+mn-ea"/>
        <a:cs typeface="+mn-cs"/>
      </a:defRPr>
    </a:lvl1pPr>
    <a:lvl2pPr marL="1843313" algn="l" defTabSz="3686627" rtl="0" eaLnBrk="1" latinLnBrk="0" hangingPunct="1">
      <a:defRPr sz="4838" kern="1200">
        <a:solidFill>
          <a:schemeClr val="tx1"/>
        </a:solidFill>
        <a:latin typeface="+mn-lt"/>
        <a:ea typeface="+mn-ea"/>
        <a:cs typeface="+mn-cs"/>
      </a:defRPr>
    </a:lvl2pPr>
    <a:lvl3pPr marL="3686627" algn="l" defTabSz="3686627" rtl="0" eaLnBrk="1" latinLnBrk="0" hangingPunct="1">
      <a:defRPr sz="4838" kern="1200">
        <a:solidFill>
          <a:schemeClr val="tx1"/>
        </a:solidFill>
        <a:latin typeface="+mn-lt"/>
        <a:ea typeface="+mn-ea"/>
        <a:cs typeface="+mn-cs"/>
      </a:defRPr>
    </a:lvl3pPr>
    <a:lvl4pPr marL="5529936" algn="l" defTabSz="3686627" rtl="0" eaLnBrk="1" latinLnBrk="0" hangingPunct="1">
      <a:defRPr sz="4838" kern="1200">
        <a:solidFill>
          <a:schemeClr val="tx1"/>
        </a:solidFill>
        <a:latin typeface="+mn-lt"/>
        <a:ea typeface="+mn-ea"/>
        <a:cs typeface="+mn-cs"/>
      </a:defRPr>
    </a:lvl4pPr>
    <a:lvl5pPr marL="7373250" algn="l" defTabSz="3686627" rtl="0" eaLnBrk="1" latinLnBrk="0" hangingPunct="1">
      <a:defRPr sz="4838" kern="1200">
        <a:solidFill>
          <a:schemeClr val="tx1"/>
        </a:solidFill>
        <a:latin typeface="+mn-lt"/>
        <a:ea typeface="+mn-ea"/>
        <a:cs typeface="+mn-cs"/>
      </a:defRPr>
    </a:lvl5pPr>
    <a:lvl6pPr marL="9216563" algn="l" defTabSz="3686627" rtl="0" eaLnBrk="1" latinLnBrk="0" hangingPunct="1">
      <a:defRPr sz="4838" kern="1200">
        <a:solidFill>
          <a:schemeClr val="tx1"/>
        </a:solidFill>
        <a:latin typeface="+mn-lt"/>
        <a:ea typeface="+mn-ea"/>
        <a:cs typeface="+mn-cs"/>
      </a:defRPr>
    </a:lvl6pPr>
    <a:lvl7pPr marL="11059873" algn="l" defTabSz="3686627" rtl="0" eaLnBrk="1" latinLnBrk="0" hangingPunct="1">
      <a:defRPr sz="4838" kern="1200">
        <a:solidFill>
          <a:schemeClr val="tx1"/>
        </a:solidFill>
        <a:latin typeface="+mn-lt"/>
        <a:ea typeface="+mn-ea"/>
        <a:cs typeface="+mn-cs"/>
      </a:defRPr>
    </a:lvl7pPr>
    <a:lvl8pPr marL="12903186" algn="l" defTabSz="3686627" rtl="0" eaLnBrk="1" latinLnBrk="0" hangingPunct="1">
      <a:defRPr sz="4838" kern="1200">
        <a:solidFill>
          <a:schemeClr val="tx1"/>
        </a:solidFill>
        <a:latin typeface="+mn-lt"/>
        <a:ea typeface="+mn-ea"/>
        <a:cs typeface="+mn-cs"/>
      </a:defRPr>
    </a:lvl8pPr>
    <a:lvl9pPr marL="14746500" algn="l" defTabSz="3686627"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5400" dirty="0"/>
                  <a:t>Given rough code that was created to analyze the signal from blc1, which was a signal that came from Proxima Centauri</a:t>
                </a:r>
              </a:p>
              <a:p>
                <a:pPr marL="2129063" lvl="1" indent="-285750">
                  <a:buFont typeface="Arial" panose="020B0604020202020204" pitchFamily="34" charset="0"/>
                  <a:buChar char="•"/>
                </a:pPr>
                <a:r>
                  <a:rPr lang="en-US" sz="5400" dirty="0"/>
                  <a:t>Goal of the code is to visually determine whether the drift rate of the signal of interest is consistent with the frequency drift from the earth or man-made RFI	</a:t>
                </a:r>
              </a:p>
              <a:p>
                <a:pPr marL="285750" indent="-28575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2 things that make a signal interesting:</a:t>
                </a:r>
              </a:p>
              <a:p>
                <a:pPr marL="1143000" lvl="1" indent="-68580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It is observed only when the telescope is pointed at a specific point on the sky </a:t>
                </a:r>
                <a:r>
                  <a:rPr lang="en-US" sz="4000" dirty="0"/>
                  <a:t>but is not present when pointing at a different point on the sky</a:t>
                </a:r>
              </a:p>
              <a:p>
                <a:pPr marL="2986314" lvl="2" indent="-68580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SETI search generally uses an on-off search cadence where it spends equal time looking at a specific star, and a point on the sky far enough away that any signal would no longer show up, sometimes, the telescope is being used for a different astronomy purpose, so it was an on-off cadence, but without equal times</a:t>
                </a:r>
              </a:p>
              <a:p>
                <a:pPr marL="1143000" lvl="1" indent="-68580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It doesn’t seem to match the drift of any known astrophysical phenomenon at the frequency of the signal</a:t>
                </a:r>
              </a:p>
              <a:p>
                <a:pPr marL="285750" marR="0" lvl="0" indent="-285750" algn="l" defTabSz="368662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5400" dirty="0"/>
                  <a:t>Frequency Shift-</a:t>
                </a:r>
                <a:r>
                  <a:rPr lang="en-US" sz="5400" baseline="0" dirty="0"/>
                  <a:t> </a:t>
                </a:r>
                <a:r>
                  <a:rPr lang="en-US" sz="5400" dirty="0"/>
                  <a:t>Change in frequency of a signal in time (</a:t>
                </a:r>
                <a14:m>
                  <m:oMath xmlns:m="http://schemas.openxmlformats.org/officeDocument/2006/math">
                    <m:r>
                      <a:rPr lang="en-US" sz="5400" i="1" dirty="0" smtClean="0">
                        <a:latin typeface="Cambria Math" panose="02040503050406030204" pitchFamily="18" charset="0"/>
                      </a:rPr>
                      <m:t>𝐻𝑧</m:t>
                    </m:r>
                    <m:r>
                      <a:rPr lang="en-US" sz="5400" i="1" dirty="0" smtClean="0">
                        <a:latin typeface="Cambria Math" panose="02040503050406030204" pitchFamily="18" charset="0"/>
                      </a:rPr>
                      <m:t>/</m:t>
                    </m:r>
                    <m:r>
                      <a:rPr lang="en-US" sz="5400" i="1" dirty="0" smtClean="0">
                        <a:latin typeface="Cambria Math" panose="02040503050406030204" pitchFamily="18" charset="0"/>
                      </a:rPr>
                      <m:t>𝑠</m:t>
                    </m:r>
                  </m:oMath>
                </a14:m>
                <a:r>
                  <a:rPr lang="en-US" sz="5400" dirty="0"/>
                  <a:t>) due to the relative velocities of both the source of the signal and the Earth</a:t>
                </a:r>
              </a:p>
              <a:p>
                <a:pPr marL="285750" indent="-285750">
                  <a:buFont typeface="Arial" panose="020B0604020202020204" pitchFamily="34" charset="0"/>
                  <a:buChar char="•"/>
                </a:pPr>
                <a:r>
                  <a:rPr lang="en-US" sz="5400" dirty="0"/>
                  <a:t>Frequency Drift-</a:t>
                </a:r>
                <a:r>
                  <a:rPr lang="en-US" sz="5400" baseline="0" dirty="0"/>
                  <a:t> </a:t>
                </a:r>
                <a:r>
                  <a:rPr lang="en-US" sz="5400" dirty="0"/>
                  <a:t>Change in velocity of signal in time (</a:t>
                </a:r>
                <a14:m>
                  <m:oMath xmlns:m="http://schemas.openxmlformats.org/officeDocument/2006/math">
                    <m:r>
                      <a:rPr lang="en-US" sz="5400" b="0" i="1" smtClean="0">
                        <a:latin typeface="Cambria Math" panose="02040503050406030204" pitchFamily="18" charset="0"/>
                      </a:rPr>
                      <m:t>𝐻𝑧</m:t>
                    </m:r>
                    <m:r>
                      <a:rPr lang="en-US" sz="5400" b="0" i="1" smtClean="0">
                        <a:latin typeface="Cambria Math" panose="02040503050406030204" pitchFamily="18" charset="0"/>
                      </a:rPr>
                      <m:t>/</m:t>
                    </m:r>
                    <m:sSup>
                      <m:sSupPr>
                        <m:ctrlPr>
                          <a:rPr lang="en-US" sz="5400" b="0" i="1" smtClean="0">
                            <a:latin typeface="Cambria Math" panose="02040503050406030204" pitchFamily="18" charset="0"/>
                          </a:rPr>
                        </m:ctrlPr>
                      </m:sSupPr>
                      <m:e>
                        <m:r>
                          <a:rPr lang="en-US" sz="5400" b="0" i="1" smtClean="0">
                            <a:latin typeface="Cambria Math" panose="02040503050406030204" pitchFamily="18" charset="0"/>
                          </a:rPr>
                          <m:t>𝑠</m:t>
                        </m:r>
                      </m:e>
                      <m:sup>
                        <m:r>
                          <a:rPr lang="en-US" sz="5400" b="0" i="1" smtClean="0">
                            <a:latin typeface="Cambria Math" panose="02040503050406030204" pitchFamily="18" charset="0"/>
                          </a:rPr>
                          <m:t>2</m:t>
                        </m:r>
                      </m:sup>
                    </m:sSup>
                  </m:oMath>
                </a14:m>
                <a:r>
                  <a:rPr lang="en-US" sz="5400" dirty="0"/>
                  <a:t>) due to the movement of the signal and the Earth</a:t>
                </a:r>
              </a:p>
              <a:p>
                <a:pPr marL="285750" indent="-285750">
                  <a:buFont typeface="Arial" panose="020B0604020202020204" pitchFamily="34" charset="0"/>
                  <a:buChar char="•"/>
                </a:pPr>
                <a:r>
                  <a:rPr lang="en-US" sz="5400" dirty="0"/>
                  <a:t>Causes of drift- the first two are what can cause the drift of an actual signal of interest. Last 2 are what could make an Earth-bound or other manmade signal appear to have a drift rate not coinciding with a known astrophysical property. Telescopes are often radio silent zones, so you have to turn off </a:t>
                </a:r>
                <a:r>
                  <a:rPr lang="en-US" sz="5400" dirty="0" err="1"/>
                  <a:t>wifi</a:t>
                </a:r>
                <a:r>
                  <a:rPr lang="en-US" sz="5400" dirty="0"/>
                  <a:t>, Bluetooth, data, cell, </a:t>
                </a:r>
                <a:r>
                  <a:rPr lang="en-US" sz="5400" dirty="0" err="1"/>
                  <a:t>etc</a:t>
                </a:r>
                <a:r>
                  <a:rPr lang="en-US" sz="5400" dirty="0"/>
                  <a:t> so that there doesn’t appear to be a signal of interest where it’s really just a cellphone</a:t>
                </a:r>
              </a:p>
              <a:p>
                <a:pPr marL="285750" indent="-285750">
                  <a:buFont typeface="Arial" panose="020B0604020202020204" pitchFamily="34" charset="0"/>
                  <a:buChar char="•"/>
                </a:pPr>
                <a:r>
                  <a:rPr lang="en-US" sz="5400" dirty="0"/>
                  <a:t>Proxima </a:t>
                </a:r>
                <a:r>
                  <a:rPr lang="en-US" sz="5400" dirty="0" err="1"/>
                  <a:t>centauri</a:t>
                </a:r>
                <a:r>
                  <a:rPr lang="en-US" sz="5400" dirty="0"/>
                  <a:t> part of the Alpha Centauri system, which is the closest star system our solar system</a:t>
                </a:r>
              </a:p>
              <a:p>
                <a:pPr marL="285750" indent="-285750">
                  <a:buFont typeface="Arial" panose="020B0604020202020204" pitchFamily="34" charset="0"/>
                  <a:buChar char="•"/>
                </a:pPr>
                <a:r>
                  <a:rPr lang="en-US" sz="5400" dirty="0" err="1"/>
                  <a:t>Jupyter</a:t>
                </a:r>
                <a:r>
                  <a:rPr lang="en-US" sz="5400" dirty="0"/>
                  <a:t> notebook – simulate waterfall plots of  a signal from any star for two different models</a:t>
                </a:r>
              </a:p>
              <a:p>
                <a:pPr marL="285750" indent="-285750">
                  <a:buFont typeface="Arial" panose="020B0604020202020204" pitchFamily="34" charset="0"/>
                  <a:buChar char="•"/>
                </a:pPr>
                <a:r>
                  <a:rPr lang="en-US" sz="5400" dirty="0"/>
                  <a:t>There are two different assumptions that we’re working with when making the simulated waterfall plots (on poster), neither one correct for the drift from Parkes, since whoever sent the signal most likely wouldn’t have an exact position where they’re sending it</a:t>
                </a:r>
              </a:p>
              <a:p>
                <a:pPr marL="285750" indent="-285750">
                  <a:buFont typeface="Arial" panose="020B0604020202020204" pitchFamily="34" charset="0"/>
                  <a:buChar char="•"/>
                </a:pPr>
                <a:r>
                  <a:rPr lang="en-US" sz="5400" dirty="0"/>
                  <a:t>Next steps to finish </a:t>
                </a:r>
                <a:r>
                  <a:rPr lang="en-US" sz="5400" dirty="0" err="1"/>
                  <a:t>Jupyter</a:t>
                </a:r>
                <a:r>
                  <a:rPr lang="en-US" sz="5400" dirty="0"/>
                  <a:t> notebook as well as code set for future use in SETI search</a:t>
                </a:r>
              </a:p>
              <a:p>
                <a:pPr marL="285750" indent="-285750">
                  <a:buFont typeface="Arial" panose="020B0604020202020204" pitchFamily="34" charset="0"/>
                  <a:buChar char="•"/>
                </a:pPr>
                <a:r>
                  <a:rPr lang="en-US" sz="5400" dirty="0"/>
                  <a:t>Funding from NSF and BL</a:t>
                </a:r>
                <a:endParaRPr lang="en-US" dirty="0"/>
              </a:p>
              <a:p>
                <a:endParaRPr lang="en-US" dirty="0"/>
              </a:p>
              <a:p>
                <a:endParaRPr lang="en-US" dirty="0"/>
              </a:p>
              <a:p>
                <a:endParaRPr lang="en-US" dirty="0"/>
              </a:p>
            </p:txBody>
          </p:sp>
        </mc:Choice>
        <mc:Fallback xmlns="">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5400" dirty="0"/>
                  <a:t>Given rough code that was created to analyze the signal from blc1, which was a signal that came from Proxima Centauri</a:t>
                </a:r>
              </a:p>
              <a:p>
                <a:pPr marL="285750" indent="-28575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What makes a signal interesting:</a:t>
                </a:r>
              </a:p>
              <a:p>
                <a:pPr marL="1143000" lvl="1" indent="-68580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It is observed only when the telescope is pointed at a specific point on the sky </a:t>
                </a:r>
                <a:r>
                  <a:rPr lang="en-US" sz="4000" dirty="0"/>
                  <a:t>but is not present when pointing at a different point on the sky</a:t>
                </a:r>
                <a:endParaRPr lang="en-US" sz="4000" dirty="0">
                  <a:solidFill>
                    <a:schemeClr val="tx1"/>
                  </a:solidFill>
                  <a:latin typeface="Arial" panose="020B0604020202020204" pitchFamily="34" charset="0"/>
                  <a:cs typeface="Arial" panose="020B0604020202020204" pitchFamily="34" charset="0"/>
                </a:endParaRPr>
              </a:p>
              <a:p>
                <a:pPr marL="1143000" lvl="1" indent="-685800">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It doesn’t seem to match the drift of any known sources of RFI at the frequency of the signal</a:t>
                </a:r>
                <a:endParaRPr lang="en-US" sz="5400" dirty="0"/>
              </a:p>
              <a:p>
                <a:pPr marL="285750" indent="-285750">
                  <a:buFont typeface="Arial" panose="020B0604020202020204" pitchFamily="34" charset="0"/>
                  <a:buChar char="•"/>
                </a:pPr>
                <a:r>
                  <a:rPr lang="en-US" sz="5400" dirty="0"/>
                  <a:t>Frequency Drift-</a:t>
                </a:r>
                <a:r>
                  <a:rPr lang="en-US" sz="5400" baseline="0" dirty="0"/>
                  <a:t> </a:t>
                </a:r>
                <a:r>
                  <a:rPr lang="en-US" sz="5400" dirty="0"/>
                  <a:t>Change in velocity of signal in time (</a:t>
                </a:r>
                <a:r>
                  <a:rPr lang="en-US" sz="5400" b="0" i="0">
                    <a:latin typeface="Cambria Math" panose="02040503050406030204" pitchFamily="18" charset="0"/>
                  </a:rPr>
                  <a:t>𝐻𝑧/𝑠^2</a:t>
                </a:r>
                <a:r>
                  <a:rPr lang="en-US" sz="5400" dirty="0"/>
                  <a:t>) due to the movement of the signal and the Earth</a:t>
                </a:r>
              </a:p>
              <a:p>
                <a:pPr marL="285750" indent="-285750">
                  <a:buFont typeface="Arial" panose="020B0604020202020204" pitchFamily="34" charset="0"/>
                  <a:buChar char="•"/>
                </a:pPr>
                <a:r>
                  <a:rPr lang="en-US" sz="5400" dirty="0"/>
                  <a:t>Frequency Shift-</a:t>
                </a:r>
                <a:r>
                  <a:rPr lang="en-US" sz="5400" baseline="0" dirty="0"/>
                  <a:t> </a:t>
                </a:r>
                <a:r>
                  <a:rPr lang="en-US" sz="5400" dirty="0"/>
                  <a:t>Change in frequency of a signal in time (</a:t>
                </a:r>
                <a:r>
                  <a:rPr lang="en-US" sz="5400" i="0" dirty="0">
                    <a:latin typeface="Cambria Math" panose="02040503050406030204" pitchFamily="18" charset="0"/>
                  </a:rPr>
                  <a:t>𝐻𝑧/𝑠</a:t>
                </a:r>
                <a:r>
                  <a:rPr lang="en-US" sz="5400" dirty="0"/>
                  <a:t>) due to the relative velocities of both the source of the signal and the Earth</a:t>
                </a:r>
              </a:p>
              <a:p>
                <a:pPr marL="285750" indent="-285750">
                  <a:buFont typeface="Arial" panose="020B0604020202020204" pitchFamily="34" charset="0"/>
                  <a:buChar char="•"/>
                </a:pPr>
                <a:r>
                  <a:rPr lang="en-US" sz="5400" dirty="0"/>
                  <a:t>Causes of drift- the first two are what can cause the drift of an actual signal of interest. Last 2 are what could make an Earth-bound or other manmade signal appear to have a drift rate not coinciding with a known astrophysical property. Telescopes are often radio silent zones, so you have to turn off </a:t>
                </a:r>
                <a:r>
                  <a:rPr lang="en-US" sz="5400" dirty="0" err="1"/>
                  <a:t>wifi</a:t>
                </a:r>
                <a:r>
                  <a:rPr lang="en-US" sz="5400" dirty="0"/>
                  <a:t>, Bluetooth, data, cell, </a:t>
                </a:r>
                <a:r>
                  <a:rPr lang="en-US" sz="5400" dirty="0" err="1"/>
                  <a:t>etc</a:t>
                </a:r>
                <a:r>
                  <a:rPr lang="en-US" sz="5400" dirty="0"/>
                  <a:t> so that there doesn’t appear to be a signal of interest where it’s really just a cellphone</a:t>
                </a:r>
              </a:p>
              <a:p>
                <a:pPr marL="285750" indent="-285750">
                  <a:buFont typeface="Arial" panose="020B0604020202020204" pitchFamily="34" charset="0"/>
                  <a:buChar char="•"/>
                </a:pPr>
                <a:r>
                  <a:rPr lang="en-US" sz="5400" dirty="0"/>
                  <a:t>Proxima </a:t>
                </a:r>
                <a:r>
                  <a:rPr lang="en-US" sz="5400" dirty="0" err="1"/>
                  <a:t>centauri</a:t>
                </a:r>
                <a:r>
                  <a:rPr lang="en-US" sz="5400" dirty="0"/>
                  <a:t> part of the Alpha Centauri system, which is the closest star system our solar system</a:t>
                </a:r>
              </a:p>
              <a:p>
                <a:pPr marL="285750" indent="-285750">
                  <a:buFont typeface="Arial" panose="020B0604020202020204" pitchFamily="34" charset="0"/>
                  <a:buChar char="•"/>
                </a:pPr>
                <a:r>
                  <a:rPr lang="en-US" sz="5400" dirty="0" err="1"/>
                  <a:t>Jupyter</a:t>
                </a:r>
                <a:r>
                  <a:rPr lang="en-US" sz="5400" dirty="0"/>
                  <a:t> notebook – simulate waterfall plots of  a signal from any star for two different models</a:t>
                </a:r>
              </a:p>
              <a:p>
                <a:pPr marL="285750" indent="-285750">
                  <a:buFont typeface="Arial" panose="020B0604020202020204" pitchFamily="34" charset="0"/>
                  <a:buChar char="•"/>
                </a:pPr>
                <a:r>
                  <a:rPr lang="en-US" sz="5400" dirty="0"/>
                  <a:t>There are two different assumptions that we’re working with when making the simulated waterfall plots (on poster)</a:t>
                </a:r>
              </a:p>
              <a:p>
                <a:pPr marL="285750" indent="-285750">
                  <a:buFont typeface="Arial" panose="020B0604020202020204" pitchFamily="34" charset="0"/>
                  <a:buChar char="•"/>
                </a:pPr>
                <a:r>
                  <a:rPr lang="en-US" sz="5400" dirty="0"/>
                  <a:t>Next steps to finish </a:t>
                </a:r>
                <a:r>
                  <a:rPr lang="en-US" sz="5400" dirty="0" err="1"/>
                  <a:t>Jupyter</a:t>
                </a:r>
                <a:r>
                  <a:rPr lang="en-US" sz="5400" dirty="0"/>
                  <a:t> notebook as well as code set for future use in SETI search</a:t>
                </a: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E0CA2D19-0F9C-7E4F-8AD1-4C33BE350764}" type="slidenum">
              <a:rPr lang="en-US" smtClean="0"/>
              <a:t>1</a:t>
            </a:fld>
            <a:endParaRPr lang="en-US"/>
          </a:p>
        </p:txBody>
      </p:sp>
    </p:spTree>
    <p:extLst>
      <p:ext uri="{BB962C8B-B14F-4D97-AF65-F5344CB8AC3E}">
        <p14:creationId xmlns:p14="http://schemas.microsoft.com/office/powerpoint/2010/main" val="459299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8/9/21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6838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9888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8/9/21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4703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8/9/21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69264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8/9/21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5736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58717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78180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8023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34198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8/9/21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18420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8/9/21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27895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ED291B17-9318-49DB-B28B-6E5994AE9581}" type="datetime1">
              <a:rPr lang="en-US" smtClean="0"/>
              <a:t>8/9/21</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8929482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core.ac.uk/download/pdf/37421941.pd" TargetMode="External"/><Relationship Id="rId10" Type="http://schemas.openxmlformats.org/officeDocument/2006/relationships/image" Target="../media/image6.png"/><Relationship Id="rId4" Type="http://schemas.openxmlformats.org/officeDocument/2006/relationships/hyperlink" Target="https://doi.org/10.1142/S225117171940004X" TargetMode="Externa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1" name="Picture 10" descr="Logo, company name&#10;&#10;Description automatically generated">
            <a:extLst>
              <a:ext uri="{FF2B5EF4-FFF2-40B4-BE49-F238E27FC236}">
                <a16:creationId xmlns:a16="http://schemas.microsoft.com/office/drawing/2014/main" id="{87418EEC-830B-014C-AFCD-9204A738E0EE}"/>
              </a:ext>
            </a:extLst>
          </p:cNvPr>
          <p:cNvPicPr>
            <a:picLocks noChangeAspect="1"/>
          </p:cNvPicPr>
          <p:nvPr/>
        </p:nvPicPr>
        <p:blipFill>
          <a:blip r:embed="rId3"/>
          <a:stretch>
            <a:fillRect/>
          </a:stretch>
        </p:blipFill>
        <p:spPr>
          <a:xfrm>
            <a:off x="0" y="271375"/>
            <a:ext cx="5943600" cy="5943600"/>
          </a:xfrm>
          <a:prstGeom prst="rect">
            <a:avLst/>
          </a:prstGeom>
        </p:spPr>
      </p:pic>
      <p:sp>
        <p:nvSpPr>
          <p:cNvPr id="6" name="TextBox 5">
            <a:extLst>
              <a:ext uri="{FF2B5EF4-FFF2-40B4-BE49-F238E27FC236}">
                <a16:creationId xmlns:a16="http://schemas.microsoft.com/office/drawing/2014/main" id="{CF176DB8-4D8C-5940-BC34-2C427852A6D6}"/>
              </a:ext>
            </a:extLst>
          </p:cNvPr>
          <p:cNvSpPr txBox="1"/>
          <p:nvPr/>
        </p:nvSpPr>
        <p:spPr>
          <a:xfrm>
            <a:off x="21603233" y="25584034"/>
            <a:ext cx="18140656" cy="5678478"/>
          </a:xfrm>
          <a:prstGeom prst="rect">
            <a:avLst/>
          </a:prstGeom>
          <a:solidFill>
            <a:schemeClr val="accent5">
              <a:lumMod val="20000"/>
              <a:lumOff val="80000"/>
            </a:schemeClr>
          </a:solidFill>
        </p:spPr>
        <p:txBody>
          <a:bodyPr wrap="square" rtlCol="0">
            <a:spAutoFit/>
          </a:bodyPr>
          <a:lstStyle/>
          <a:p>
            <a:r>
              <a:rPr lang="en-US" sz="3300" dirty="0">
                <a:cs typeface="Arial" panose="020B0604020202020204" pitchFamily="34" charset="0"/>
              </a:rPr>
              <a:t>References:</a:t>
            </a:r>
          </a:p>
          <a:p>
            <a:pPr marL="283464" indent="-283464">
              <a:buFont typeface="Arial" panose="020B0604020202020204" pitchFamily="34" charset="0"/>
              <a:buChar char="•"/>
            </a:pPr>
            <a:r>
              <a:rPr lang="en-US" sz="3300" dirty="0"/>
              <a:t>Taylor et al. (2018). Spectral kurtosis-based RFI mitigation For chime. </a:t>
            </a:r>
            <a:r>
              <a:rPr lang="en-US" sz="3300" i="1" dirty="0"/>
              <a:t>Journal of Astronomical Instrumentation</a:t>
            </a:r>
            <a:r>
              <a:rPr lang="en-US" sz="3300" dirty="0"/>
              <a:t>, </a:t>
            </a:r>
            <a:r>
              <a:rPr lang="en-US" sz="3300" i="1" dirty="0"/>
              <a:t>08</a:t>
            </a:r>
            <a:r>
              <a:rPr lang="en-US" sz="3300" dirty="0"/>
              <a:t>(01). </a:t>
            </a:r>
            <a:r>
              <a:rPr lang="en-US" sz="3300" dirty="0">
                <a:solidFill>
                  <a:srgbClr val="0563C1"/>
                </a:solidFill>
                <a:hlinkClick r:id="rId4">
                  <a:extLst>
                    <a:ext uri="{A12FA001-AC4F-418D-AE19-62706E023703}">
                      <ahyp:hlinkClr xmlns:ahyp="http://schemas.microsoft.com/office/drawing/2018/hyperlinkcolor" val="tx"/>
                    </a:ext>
                  </a:extLst>
                </a:hlinkClick>
              </a:rPr>
              <a:t>https://doi.org/10.1142/</a:t>
            </a:r>
            <a:r>
              <a:rPr lang="en-US" sz="3300" dirty="0">
                <a:solidFill>
                  <a:schemeClr val="accent1"/>
                </a:solidFill>
                <a:hlinkClick r:id="rId4">
                  <a:extLst>
                    <a:ext uri="{A12FA001-AC4F-418D-AE19-62706E023703}">
                      <ahyp:hlinkClr xmlns:ahyp="http://schemas.microsoft.com/office/drawing/2018/hyperlinkcolor" val="tx"/>
                    </a:ext>
                  </a:extLst>
                </a:hlinkClick>
              </a:rPr>
              <a:t>S225117171940004X</a:t>
            </a:r>
            <a:endParaRPr lang="en-US" sz="3300" dirty="0">
              <a:solidFill>
                <a:schemeClr val="accent1"/>
              </a:solidFill>
            </a:endParaRPr>
          </a:p>
          <a:p>
            <a:pPr marL="283464" indent="-283464">
              <a:buFont typeface="Arial" panose="020B0604020202020204" pitchFamily="34" charset="0"/>
              <a:buChar char="•"/>
            </a:pPr>
            <a:r>
              <a:rPr lang="en-US" sz="3300" dirty="0">
                <a:cs typeface="Arial" panose="020B0604020202020204" pitchFamily="34" charset="0"/>
              </a:rPr>
              <a:t>Thompson, N.C. (2014). </a:t>
            </a:r>
            <a:r>
              <a:rPr lang="en-US" sz="3300" i="1" dirty="0"/>
              <a:t>RFI mitigation in radio astronomy </a:t>
            </a:r>
            <a:r>
              <a:rPr lang="en-US" sz="3300" dirty="0"/>
              <a:t>[Master’s thesis, Stellenbosch University].</a:t>
            </a:r>
            <a:r>
              <a:rPr lang="en-US" sz="3300" i="1" dirty="0"/>
              <a:t> </a:t>
            </a:r>
            <a:r>
              <a:rPr lang="en-US" sz="3300" dirty="0">
                <a:solidFill>
                  <a:schemeClr val="accent1"/>
                </a:solidFill>
                <a:cs typeface="Arial" panose="020B0604020202020204" pitchFamily="34" charset="0"/>
                <a:hlinkClick r:id="rId5">
                  <a:extLst>
                    <a:ext uri="{A12FA001-AC4F-418D-AE19-62706E023703}">
                      <ahyp:hlinkClr xmlns:ahyp="http://schemas.microsoft.com/office/drawing/2018/hyperlinkcolor" val="tx"/>
                    </a:ext>
                  </a:extLst>
                </a:hlinkClick>
              </a:rPr>
              <a:t>https://core.ac.uk/download/pdf/37421941.pd</a:t>
            </a:r>
            <a:r>
              <a:rPr lang="en-US" sz="3300" dirty="0">
                <a:solidFill>
                  <a:schemeClr val="accent1"/>
                </a:solidFill>
                <a:cs typeface="Arial" panose="020B0604020202020204" pitchFamily="34" charset="0"/>
              </a:rPr>
              <a:t>f</a:t>
            </a:r>
          </a:p>
          <a:p>
            <a:pPr marL="283464" indent="-283464">
              <a:buFont typeface="Arial" panose="020B0604020202020204" pitchFamily="34" charset="0"/>
              <a:buChar char="•"/>
            </a:pPr>
            <a:r>
              <a:rPr lang="en-US" sz="3300" dirty="0"/>
              <a:t>Price et al. (2020). The Breakthrough Listen Search for Intelligent Life: Observations of 1327 Nearby Stars over 1.10-3.45 GHz. </a:t>
            </a:r>
            <a:r>
              <a:rPr lang="en-US" sz="3300" i="1" dirty="0"/>
              <a:t>The Astronomical Journal</a:t>
            </a:r>
            <a:r>
              <a:rPr lang="en-US" sz="3300" dirty="0"/>
              <a:t>, </a:t>
            </a:r>
            <a:r>
              <a:rPr lang="en-US" sz="3300" i="1" dirty="0"/>
              <a:t>159</a:t>
            </a:r>
            <a:r>
              <a:rPr lang="en-US" sz="3300" dirty="0"/>
              <a:t>(3). </a:t>
            </a:r>
            <a:r>
              <a:rPr lang="en-US" sz="3300" u="sng" dirty="0">
                <a:solidFill>
                  <a:schemeClr val="accent1"/>
                </a:solidFill>
              </a:rPr>
              <a:t>https://</a:t>
            </a:r>
            <a:r>
              <a:rPr lang="en-US" sz="3300" u="sng" dirty="0" err="1">
                <a:solidFill>
                  <a:schemeClr val="accent1"/>
                </a:solidFill>
              </a:rPr>
              <a:t>doi.org</a:t>
            </a:r>
            <a:r>
              <a:rPr lang="en-US" sz="3300" u="sng" dirty="0">
                <a:solidFill>
                  <a:schemeClr val="accent1"/>
                </a:solidFill>
              </a:rPr>
              <a:t>/10.3847/1538-3881/ab65f1</a:t>
            </a:r>
          </a:p>
          <a:p>
            <a:pPr marL="283464" indent="-283464">
              <a:buFont typeface="Arial" panose="020B0604020202020204" pitchFamily="34" charset="0"/>
              <a:buChar char="•"/>
            </a:pPr>
            <a:r>
              <a:rPr lang="en-US" sz="3300" dirty="0">
                <a:cs typeface="Arial" panose="020B0604020202020204" pitchFamily="34" charset="0"/>
              </a:rPr>
              <a:t>Work done by Sheikh et al. and Smith et al.</a:t>
            </a:r>
          </a:p>
          <a:p>
            <a:endParaRPr lang="en-US" sz="3300" dirty="0">
              <a:cs typeface="Arial" panose="020B0604020202020204" pitchFamily="34" charset="0"/>
            </a:endParaRPr>
          </a:p>
          <a:p>
            <a:r>
              <a:rPr lang="en-US" sz="3300" dirty="0">
                <a:cs typeface="Arial" panose="020B0604020202020204" pitchFamily="34" charset="0"/>
              </a:rPr>
              <a:t>Funding:</a:t>
            </a:r>
          </a:p>
          <a:p>
            <a:r>
              <a:rPr lang="en-US" sz="3300" dirty="0">
                <a:cs typeface="Arial" panose="020B0604020202020204" pitchFamily="34" charset="0"/>
              </a:rPr>
              <a:t>Funding for this project is provided by the National Science Foundation and </a:t>
            </a:r>
            <a:r>
              <a:rPr lang="en-US" sz="3300">
                <a:cs typeface="Arial" panose="020B0604020202020204" pitchFamily="34" charset="0"/>
              </a:rPr>
              <a:t>Breakthrough Initiatives</a:t>
            </a:r>
            <a:endParaRPr lang="en-US" sz="3300" dirty="0">
              <a:cs typeface="Arial" panose="020B0604020202020204" pitchFamily="34" charset="0"/>
            </a:endParaRPr>
          </a:p>
        </p:txBody>
      </p:sp>
      <p:sp>
        <p:nvSpPr>
          <p:cNvPr id="10" name="TextBox 9">
            <a:extLst>
              <a:ext uri="{FF2B5EF4-FFF2-40B4-BE49-F238E27FC236}">
                <a16:creationId xmlns:a16="http://schemas.microsoft.com/office/drawing/2014/main" id="{8F36814C-0464-3F4E-BB83-3F6A55FDB111}"/>
              </a:ext>
            </a:extLst>
          </p:cNvPr>
          <p:cNvSpPr txBox="1"/>
          <p:nvPr/>
        </p:nvSpPr>
        <p:spPr>
          <a:xfrm>
            <a:off x="8435873" y="981845"/>
            <a:ext cx="26334720" cy="3508653"/>
          </a:xfrm>
          <a:prstGeom prst="rect">
            <a:avLst/>
          </a:prstGeom>
          <a:noFill/>
        </p:spPr>
        <p:txBody>
          <a:bodyPr wrap="square" rtlCol="0">
            <a:spAutoFit/>
          </a:bodyPr>
          <a:lstStyle/>
          <a:p>
            <a:pPr algn="ctr"/>
            <a:r>
              <a:rPr lang="en-US" sz="9000" dirty="0">
                <a:solidFill>
                  <a:schemeClr val="bg1"/>
                </a:solidFill>
                <a:latin typeface="Arial" panose="020B0604020202020204" pitchFamily="34" charset="0"/>
                <a:cs typeface="Arial" panose="020B0604020202020204" pitchFamily="34" charset="0"/>
              </a:rPr>
              <a:t>Drift Rate Analysis of Detected Signals of Interest</a:t>
            </a:r>
            <a:br>
              <a:rPr lang="en-US" sz="800" dirty="0">
                <a:solidFill>
                  <a:schemeClr val="bg1"/>
                </a:solidFill>
                <a:latin typeface="Arial" panose="020B0604020202020204" pitchFamily="34" charset="0"/>
                <a:cs typeface="Arial" panose="020B0604020202020204" pitchFamily="34" charset="0"/>
              </a:rPr>
            </a:br>
            <a:r>
              <a:rPr lang="en-US" sz="6600" dirty="0">
                <a:solidFill>
                  <a:schemeClr val="bg1"/>
                </a:solidFill>
                <a:latin typeface="Arial" panose="020B0604020202020204" pitchFamily="34" charset="0"/>
                <a:cs typeface="Arial" panose="020B0604020202020204" pitchFamily="34" charset="0"/>
              </a:rPr>
              <a:t>Anna Gagnebin and Dr. David DeBoer</a:t>
            </a:r>
            <a:br>
              <a:rPr lang="en-US" sz="6600" dirty="0">
                <a:solidFill>
                  <a:schemeClr val="bg1"/>
                </a:solidFill>
                <a:latin typeface="Arial" panose="020B0604020202020204" pitchFamily="34" charset="0"/>
                <a:cs typeface="Arial" panose="020B0604020202020204" pitchFamily="34" charset="0"/>
              </a:rPr>
            </a:br>
            <a:r>
              <a:rPr lang="en-US" sz="6600" dirty="0">
                <a:solidFill>
                  <a:schemeClr val="bg1"/>
                </a:solidFill>
                <a:latin typeface="Arial" panose="020B0604020202020204" pitchFamily="34" charset="0"/>
                <a:cs typeface="Arial" panose="020B0604020202020204" pitchFamily="34" charset="0"/>
              </a:rPr>
              <a:t>Berkeley SETI Research Center</a:t>
            </a:r>
          </a:p>
        </p:txBody>
      </p:sp>
      <p:sp>
        <p:nvSpPr>
          <p:cNvPr id="21" name="Rectangle 20">
            <a:extLst>
              <a:ext uri="{FF2B5EF4-FFF2-40B4-BE49-F238E27FC236}">
                <a16:creationId xmlns:a16="http://schemas.microsoft.com/office/drawing/2014/main" id="{B2C09C42-2851-C841-AB41-1219E9D94890}"/>
              </a:ext>
            </a:extLst>
          </p:cNvPr>
          <p:cNvSpPr/>
          <p:nvPr/>
        </p:nvSpPr>
        <p:spPr>
          <a:xfrm>
            <a:off x="980910" y="17170488"/>
            <a:ext cx="14888402" cy="458248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73" indent="-285773">
              <a:buFont typeface="Arial" panose="020B0604020202020204" pitchFamily="34" charset="0"/>
              <a:buChar char="•"/>
            </a:pPr>
            <a:endParaRPr lang="en-US" sz="4000" dirty="0">
              <a:solidFill>
                <a:schemeClr val="tx1"/>
              </a:solidFill>
              <a:latin typeface="Arial" panose="020B0604020202020204" pitchFamily="34" charset="0"/>
              <a:cs typeface="Arial" panose="020B0604020202020204" pitchFamily="34" charset="0"/>
            </a:endParaRPr>
          </a:p>
          <a:p>
            <a:pPr marL="285773" indent="-285773">
              <a:buFont typeface="Arial" panose="020B0604020202020204" pitchFamily="34" charset="0"/>
              <a:buChar char="•"/>
            </a:pPr>
            <a:endParaRPr lang="en-US" sz="4000" dirty="0">
              <a:solidFill>
                <a:schemeClr val="tx1"/>
              </a:solidFill>
              <a:latin typeface="Arial" panose="020B0604020202020204" pitchFamily="34" charset="0"/>
              <a:cs typeface="Arial" panose="020B0604020202020204" pitchFamily="34" charset="0"/>
            </a:endParaRPr>
          </a:p>
          <a:p>
            <a:pPr marL="285773"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To help develop a comprehensive set of code that can be used to analyze potential signals of interest.</a:t>
            </a:r>
          </a:p>
          <a:p>
            <a:pPr marL="285773"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To develop a user-friendly </a:t>
            </a:r>
            <a:r>
              <a:rPr lang="en-US" sz="4000" dirty="0" err="1">
                <a:solidFill>
                  <a:schemeClr val="tx1"/>
                </a:solidFill>
                <a:latin typeface="Arial" panose="020B0604020202020204" pitchFamily="34" charset="0"/>
                <a:cs typeface="Arial" panose="020B0604020202020204" pitchFamily="34" charset="0"/>
              </a:rPr>
              <a:t>Jupyter</a:t>
            </a:r>
            <a:r>
              <a:rPr lang="en-US" sz="4000" dirty="0">
                <a:solidFill>
                  <a:schemeClr val="tx1"/>
                </a:solidFill>
                <a:latin typeface="Arial" panose="020B0604020202020204" pitchFamily="34" charset="0"/>
                <a:cs typeface="Arial" panose="020B0604020202020204" pitchFamily="34" charset="0"/>
              </a:rPr>
              <a:t> Notebook to help visualize the direction and drift rates of a potential signal from any star.</a:t>
            </a:r>
          </a:p>
        </p:txBody>
      </p:sp>
      <p:sp>
        <p:nvSpPr>
          <p:cNvPr id="22" name="Rectangle 21">
            <a:extLst>
              <a:ext uri="{FF2B5EF4-FFF2-40B4-BE49-F238E27FC236}">
                <a16:creationId xmlns:a16="http://schemas.microsoft.com/office/drawing/2014/main" id="{3358754F-FD2E-1142-8C21-AC793263B699}"/>
              </a:ext>
            </a:extLst>
          </p:cNvPr>
          <p:cNvSpPr/>
          <p:nvPr/>
        </p:nvSpPr>
        <p:spPr>
          <a:xfrm>
            <a:off x="980910" y="17129999"/>
            <a:ext cx="14888402" cy="1175657"/>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700" b="1" dirty="0">
                <a:solidFill>
                  <a:schemeClr val="tx1"/>
                </a:solidFill>
              </a:rPr>
              <a:t>Goals</a:t>
            </a:r>
          </a:p>
        </p:txBody>
      </p:sp>
      <p:sp>
        <p:nvSpPr>
          <p:cNvPr id="23" name="Rectangle 22">
            <a:extLst>
              <a:ext uri="{FF2B5EF4-FFF2-40B4-BE49-F238E27FC236}">
                <a16:creationId xmlns:a16="http://schemas.microsoft.com/office/drawing/2014/main" id="{17C8E3DC-5CD6-9142-9A57-FC38FEF0CD64}"/>
              </a:ext>
            </a:extLst>
          </p:cNvPr>
          <p:cNvSpPr/>
          <p:nvPr/>
        </p:nvSpPr>
        <p:spPr>
          <a:xfrm>
            <a:off x="980910" y="6291144"/>
            <a:ext cx="14888402" cy="9682783"/>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4000" dirty="0">
              <a:solidFill>
                <a:schemeClr val="tx1"/>
              </a:solidFill>
              <a:latin typeface="Arial" panose="020B0604020202020204" pitchFamily="34" charset="0"/>
              <a:cs typeface="Arial" panose="020B0604020202020204" pitchFamily="34" charset="0"/>
            </a:endParaRPr>
          </a:p>
          <a:p>
            <a:pPr>
              <a:lnSpc>
                <a:spcPct val="150000"/>
              </a:lnSpc>
            </a:pPr>
            <a:r>
              <a:rPr lang="en-US" sz="4000" dirty="0">
                <a:solidFill>
                  <a:schemeClr val="tx1"/>
                </a:solidFill>
                <a:latin typeface="Arial" panose="020B0604020202020204" pitchFamily="34" charset="0"/>
                <a:cs typeface="Arial" panose="020B0604020202020204" pitchFamily="34" charset="0"/>
              </a:rPr>
              <a:t>Background:</a:t>
            </a:r>
          </a:p>
          <a:p>
            <a:pPr marL="283464" indent="-283464">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This project builds upon a set of code written by Dr. David DeBoer to analyze the validity of a signal of interest that seemed to originate from Proxima Centauri.</a:t>
            </a:r>
          </a:p>
          <a:p>
            <a:pPr marL="1143000" lvl="1" indent="-685800">
              <a:buFont typeface="Arial" panose="020B0604020202020204" pitchFamily="34" charset="0"/>
              <a:buChar char="•"/>
            </a:pPr>
            <a:endParaRPr lang="en-US" sz="4500" dirty="0">
              <a:solidFill>
                <a:schemeClr val="tx1"/>
              </a:solidFill>
              <a:latin typeface="Arial" panose="020B0604020202020204" pitchFamily="34" charset="0"/>
              <a:cs typeface="Arial" panose="020B0604020202020204" pitchFamily="34" charset="0"/>
            </a:endParaRPr>
          </a:p>
          <a:p>
            <a:r>
              <a:rPr lang="en-US" sz="4000" dirty="0">
                <a:solidFill>
                  <a:schemeClr val="tx1"/>
                </a:solidFill>
                <a:latin typeface="Arial" panose="020B0604020202020204" pitchFamily="34" charset="0"/>
                <a:cs typeface="Arial" panose="020B0604020202020204" pitchFamily="34" charset="0"/>
              </a:rPr>
              <a:t>Causes of Drift</a:t>
            </a:r>
          </a:p>
          <a:p>
            <a:pPr marL="283464" lvl="1"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Movement of the solar system barycenter, geocenter, and the rotation of the Earth at the location of the observer</a:t>
            </a:r>
          </a:p>
          <a:p>
            <a:pPr marL="283464" lvl="1"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Rotation of the signal source around its star</a:t>
            </a:r>
          </a:p>
          <a:p>
            <a:pPr marL="283464" lvl="1"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Radio interference from phones, radios, or other transmitters in moving cars, bicycles, planes, satellites, or probes</a:t>
            </a:r>
          </a:p>
          <a:p>
            <a:pPr marL="283464" lvl="1"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Electronic oscillations in Earth-bound transmitters</a:t>
            </a:r>
          </a:p>
        </p:txBody>
      </p:sp>
      <p:sp>
        <p:nvSpPr>
          <p:cNvPr id="24" name="Rectangle 23">
            <a:extLst>
              <a:ext uri="{FF2B5EF4-FFF2-40B4-BE49-F238E27FC236}">
                <a16:creationId xmlns:a16="http://schemas.microsoft.com/office/drawing/2014/main" id="{BF9AB767-E38D-BC4E-B197-5D4F6CF74746}"/>
              </a:ext>
            </a:extLst>
          </p:cNvPr>
          <p:cNvSpPr/>
          <p:nvPr/>
        </p:nvSpPr>
        <p:spPr>
          <a:xfrm>
            <a:off x="980910" y="6291144"/>
            <a:ext cx="14888402" cy="1338424"/>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700" b="1" dirty="0">
                <a:solidFill>
                  <a:schemeClr val="tx1"/>
                </a:solidFill>
              </a:rPr>
              <a:t>Introduction</a:t>
            </a:r>
          </a:p>
        </p:txBody>
      </p:sp>
      <p:sp>
        <p:nvSpPr>
          <p:cNvPr id="28" name="Rectangle 27">
            <a:extLst>
              <a:ext uri="{FF2B5EF4-FFF2-40B4-BE49-F238E27FC236}">
                <a16:creationId xmlns:a16="http://schemas.microsoft.com/office/drawing/2014/main" id="{7C9DEBE5-8EBB-5C43-8E3E-CC66A6FF1B73}"/>
              </a:ext>
            </a:extLst>
          </p:cNvPr>
          <p:cNvSpPr/>
          <p:nvPr/>
        </p:nvSpPr>
        <p:spPr>
          <a:xfrm>
            <a:off x="16974546" y="7500893"/>
            <a:ext cx="12593780" cy="4242035"/>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latin typeface="Arial" panose="020B0604020202020204" pitchFamily="34" charset="0"/>
                <a:cs typeface="Arial" panose="020B0604020202020204" pitchFamily="34" charset="0"/>
              </a:rPr>
              <a:t>Model 1:</a:t>
            </a:r>
          </a:p>
          <a:p>
            <a:pPr marL="285773" indent="-285773">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The signal was sent intentionally to our solar system, so the drift due to the motion of the barycenter as well as the motion of the source has already been accounted for</a:t>
            </a:r>
          </a:p>
        </p:txBody>
      </p:sp>
      <p:sp>
        <p:nvSpPr>
          <p:cNvPr id="29" name="Rectangle 28">
            <a:extLst>
              <a:ext uri="{FF2B5EF4-FFF2-40B4-BE49-F238E27FC236}">
                <a16:creationId xmlns:a16="http://schemas.microsoft.com/office/drawing/2014/main" id="{8B9AEEC5-C86C-704F-AB70-793F510B3570}"/>
              </a:ext>
            </a:extLst>
          </p:cNvPr>
          <p:cNvSpPr/>
          <p:nvPr/>
        </p:nvSpPr>
        <p:spPr>
          <a:xfrm>
            <a:off x="30673561" y="7629569"/>
            <a:ext cx="12593780" cy="411336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latin typeface="Arial" panose="020B0604020202020204" pitchFamily="34" charset="0"/>
                <a:cs typeface="Arial" panose="020B0604020202020204" pitchFamily="34" charset="0"/>
              </a:rPr>
              <a:t>Model 2:</a:t>
            </a:r>
          </a:p>
          <a:p>
            <a:pPr marL="283464" indent="-283464">
              <a:buFont typeface="Arial" panose="020B0604020202020204" pitchFamily="34" charset="0"/>
              <a:buChar char="•"/>
            </a:pPr>
            <a:r>
              <a:rPr lang="en-US" sz="4000" dirty="0">
                <a:solidFill>
                  <a:schemeClr val="tx1"/>
                </a:solidFill>
                <a:latin typeface="Arial" panose="020B0604020202020204" pitchFamily="34" charset="0"/>
                <a:cs typeface="Arial" panose="020B0604020202020204" pitchFamily="34" charset="0"/>
              </a:rPr>
              <a:t>The signal was intentionally sent to the Earth, so the drift due to the motion of the source as well as our barycenter and geocenter has already been accounted for</a:t>
            </a:r>
          </a:p>
        </p:txBody>
      </p:sp>
      <p:sp>
        <p:nvSpPr>
          <p:cNvPr id="26" name="Rectangle 25">
            <a:extLst>
              <a:ext uri="{FF2B5EF4-FFF2-40B4-BE49-F238E27FC236}">
                <a16:creationId xmlns:a16="http://schemas.microsoft.com/office/drawing/2014/main" id="{5F6E9EC7-62BC-044D-9121-BD76270F0F67}"/>
              </a:ext>
            </a:extLst>
          </p:cNvPr>
          <p:cNvSpPr/>
          <p:nvPr/>
        </p:nvSpPr>
        <p:spPr>
          <a:xfrm>
            <a:off x="16974546" y="6291144"/>
            <a:ext cx="26292795" cy="1338424"/>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700" b="1" dirty="0">
                <a:solidFill>
                  <a:schemeClr val="tx1"/>
                </a:solidFill>
              </a:rPr>
              <a:t>Models and Assumptions</a:t>
            </a:r>
          </a:p>
        </p:txBody>
      </p:sp>
      <p:pic>
        <p:nvPicPr>
          <p:cNvPr id="56" name="Picture 55" descr="Chart&#10;&#10;Description automatically generated">
            <a:extLst>
              <a:ext uri="{FF2B5EF4-FFF2-40B4-BE49-F238E27FC236}">
                <a16:creationId xmlns:a16="http://schemas.microsoft.com/office/drawing/2014/main" id="{0FA00A1A-6FF6-F34C-BADC-7A8C0B35AEBE}"/>
              </a:ext>
            </a:extLst>
          </p:cNvPr>
          <p:cNvPicPr>
            <a:picLocks noChangeAspect="1"/>
          </p:cNvPicPr>
          <p:nvPr/>
        </p:nvPicPr>
        <p:blipFill>
          <a:blip r:embed="rId6"/>
          <a:stretch>
            <a:fillRect/>
          </a:stretch>
        </p:blipFill>
        <p:spPr>
          <a:xfrm>
            <a:off x="16599238" y="12740597"/>
            <a:ext cx="13738894" cy="10331301"/>
          </a:xfrm>
          <a:prstGeom prst="rect">
            <a:avLst/>
          </a:prstGeom>
        </p:spPr>
      </p:pic>
      <p:pic>
        <p:nvPicPr>
          <p:cNvPr id="54" name="Picture 53" descr="Chart&#10;&#10;Description automatically generated">
            <a:extLst>
              <a:ext uri="{FF2B5EF4-FFF2-40B4-BE49-F238E27FC236}">
                <a16:creationId xmlns:a16="http://schemas.microsoft.com/office/drawing/2014/main" id="{CB1002BC-B796-F146-A0D7-E78AD1151371}"/>
              </a:ext>
            </a:extLst>
          </p:cNvPr>
          <p:cNvPicPr>
            <a:picLocks noChangeAspect="1"/>
          </p:cNvPicPr>
          <p:nvPr/>
        </p:nvPicPr>
        <p:blipFill>
          <a:blip r:embed="rId7"/>
          <a:stretch>
            <a:fillRect/>
          </a:stretch>
        </p:blipFill>
        <p:spPr>
          <a:xfrm>
            <a:off x="30120943" y="12740597"/>
            <a:ext cx="13724316" cy="10331300"/>
          </a:xfrm>
          <a:prstGeom prst="rect">
            <a:avLst/>
          </a:prstGeom>
        </p:spPr>
      </p:pic>
      <p:pic>
        <p:nvPicPr>
          <p:cNvPr id="3" name="Picture 2" descr="Chart, treemap chart&#10;&#10;Description automatically generated">
            <a:extLst>
              <a:ext uri="{FF2B5EF4-FFF2-40B4-BE49-F238E27FC236}">
                <a16:creationId xmlns:a16="http://schemas.microsoft.com/office/drawing/2014/main" id="{EB3C62D9-01ED-444A-8FAF-4864FCE1DDE8}"/>
              </a:ext>
            </a:extLst>
          </p:cNvPr>
          <p:cNvPicPr>
            <a:picLocks noChangeAspect="1"/>
          </p:cNvPicPr>
          <p:nvPr/>
        </p:nvPicPr>
        <p:blipFill>
          <a:blip r:embed="rId8"/>
          <a:stretch>
            <a:fillRect/>
          </a:stretch>
        </p:blipFill>
        <p:spPr>
          <a:xfrm>
            <a:off x="16599238" y="12740596"/>
            <a:ext cx="13847876" cy="10331302"/>
          </a:xfrm>
          <a:prstGeom prst="rect">
            <a:avLst/>
          </a:prstGeom>
        </p:spPr>
      </p:pic>
      <p:pic>
        <p:nvPicPr>
          <p:cNvPr id="5" name="Picture 4" descr="Chart&#10;&#10;Description automatically generated">
            <a:extLst>
              <a:ext uri="{FF2B5EF4-FFF2-40B4-BE49-F238E27FC236}">
                <a16:creationId xmlns:a16="http://schemas.microsoft.com/office/drawing/2014/main" id="{2E21A627-3914-A848-B569-EE52610A800E}"/>
              </a:ext>
            </a:extLst>
          </p:cNvPr>
          <p:cNvPicPr>
            <a:picLocks noChangeAspect="1"/>
          </p:cNvPicPr>
          <p:nvPr/>
        </p:nvPicPr>
        <p:blipFill>
          <a:blip r:embed="rId9"/>
          <a:stretch>
            <a:fillRect/>
          </a:stretch>
        </p:blipFill>
        <p:spPr>
          <a:xfrm>
            <a:off x="30079653" y="12740597"/>
            <a:ext cx="13811547" cy="10331300"/>
          </a:xfrm>
          <a:prstGeom prst="rect">
            <a:avLst/>
          </a:prstGeom>
        </p:spPr>
      </p:pic>
      <p:pic>
        <p:nvPicPr>
          <p:cNvPr id="8" name="Picture 7" descr="Diagram&#10;&#10;Description automatically generated">
            <a:extLst>
              <a:ext uri="{FF2B5EF4-FFF2-40B4-BE49-F238E27FC236}">
                <a16:creationId xmlns:a16="http://schemas.microsoft.com/office/drawing/2014/main" id="{78FC3C7A-87F1-234F-947D-80A8DE4D32EF}"/>
              </a:ext>
            </a:extLst>
          </p:cNvPr>
          <p:cNvPicPr>
            <a:picLocks noChangeAspect="1"/>
          </p:cNvPicPr>
          <p:nvPr/>
        </p:nvPicPr>
        <p:blipFill>
          <a:blip r:embed="rId10"/>
          <a:stretch>
            <a:fillRect/>
          </a:stretch>
        </p:blipFill>
        <p:spPr>
          <a:xfrm>
            <a:off x="2255961" y="23071897"/>
            <a:ext cx="12359823" cy="9454526"/>
          </a:xfrm>
          <a:prstGeom prst="rect">
            <a:avLst/>
          </a:prstGeom>
        </p:spPr>
      </p:pic>
    </p:spTree>
    <p:extLst>
      <p:ext uri="{BB962C8B-B14F-4D97-AF65-F5344CB8AC3E}">
        <p14:creationId xmlns:p14="http://schemas.microsoft.com/office/powerpoint/2010/main" val="169602594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33878</TotalTime>
  <Words>771</Words>
  <Application>Microsoft Macintosh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Gagnebin, Anna</dc:creator>
  <cp:lastModifiedBy>Gagnebin, Anna</cp:lastModifiedBy>
  <cp:revision>69</cp:revision>
  <dcterms:created xsi:type="dcterms:W3CDTF">2021-07-14T02:00:58Z</dcterms:created>
  <dcterms:modified xsi:type="dcterms:W3CDTF">2021-08-10T20:38:07Z</dcterms:modified>
</cp:coreProperties>
</file>

<file path=docProps/thumbnail.jpeg>
</file>